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0" r:id="rId2"/>
    <p:sldId id="317" r:id="rId3"/>
    <p:sldId id="316" r:id="rId4"/>
    <p:sldId id="307" r:id="rId5"/>
    <p:sldId id="312" r:id="rId6"/>
    <p:sldId id="308" r:id="rId7"/>
    <p:sldId id="309" r:id="rId8"/>
    <p:sldId id="311" r:id="rId9"/>
    <p:sldId id="314" r:id="rId10"/>
    <p:sldId id="315" r:id="rId11"/>
    <p:sldId id="313" r:id="rId12"/>
    <p:sldId id="310" r:id="rId13"/>
    <p:sldId id="31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41"/>
    <a:srgbClr val="FCF7F7"/>
    <a:srgbClr val="FF002C"/>
    <a:srgbClr val="F1C5C6"/>
    <a:srgbClr val="EA8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1"/>
    <p:restoredTop sz="94648"/>
  </p:normalViewPr>
  <p:slideViewPr>
    <p:cSldViewPr snapToGrid="0" snapToObjects="1">
      <p:cViewPr>
        <p:scale>
          <a:sx n="85" d="100"/>
          <a:sy n="85" d="100"/>
        </p:scale>
        <p:origin x="3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5A918-BB3C-564D-9EF5-235AB5F0E000}" type="datetimeFigureOut">
              <a:rPr lang="fr-FR" smtClean="0"/>
              <a:t>12/10/2025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78031-6C46-B743-9580-31EE5D1B87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90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51B0BB-39AE-1F44-AFD0-0829B4EB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B30A-A0B9-6443-96CF-126E9E27A4C0}" type="datetime1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59EE02-B225-C449-BA38-7E993885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4D340F-4E14-7240-90F2-FE1B94012E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3359BA9-8028-D04F-A187-FFD38BA380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9105" y="2552493"/>
            <a:ext cx="6674695" cy="7488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LOREM IPSUM DOLOR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B17F47A-A82D-CD48-92E4-0BC667666B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9104" y="3301340"/>
            <a:ext cx="6674695" cy="7488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 i="0">
                <a:solidFill>
                  <a:schemeClr val="bg1"/>
                </a:solidFill>
                <a:latin typeface="Konnect ExtraBold" pitchFamily="2" charset="77"/>
                <a:cs typeface="Arial Black" panose="020B0604020202020204" pitchFamily="34" charset="0"/>
              </a:defRPr>
            </a:lvl1pPr>
          </a:lstStyle>
          <a:p>
            <a:pPr lvl="0"/>
            <a:r>
              <a:rPr lang="fr-FR" dirty="0"/>
              <a:t>AMET CONSECTUN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30FA30-5F9A-3C42-B674-CD539B4BF7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6842" y="6219825"/>
            <a:ext cx="8758989" cy="63817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>
                <a:solidFill>
                  <a:schemeClr val="bg1"/>
                </a:solidFill>
                <a:latin typeface="Konnect ExtraBold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LOREM IPSUM DOLOR AMET CONSECTUN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08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F9E198-2006-9549-B674-01FFA85D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71E6-B40D-2549-BA56-944FB6F9D736}" type="datetime1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E4C69F-DC67-3A42-89D9-9DF8CD8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66A555-C5E8-F444-B4D7-575F59BB2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ADBD7238-7329-DE41-8C8E-AFB293F25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7023" y="5188109"/>
            <a:ext cx="6475178" cy="6566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BETIS CONSECTUN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FC94F650-30A5-9944-B4A6-EB90BBE49F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7023" y="4371741"/>
            <a:ext cx="6475177" cy="7488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SUM PILART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D732E2B3-4C1F-5E46-B44A-F943C90444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82200" y="4123595"/>
            <a:ext cx="1547524" cy="1717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5000" b="1" i="0" kern="1200" dirty="0" smtClean="0">
                <a:solidFill>
                  <a:srgbClr val="00004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42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95249F-EA55-B34D-A335-2476FC3F6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7D5D-0B53-A24C-A9D3-1CE6B4E598F9}" type="datetime1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04F14-CEFD-F344-83EE-8ACE4545C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12EC6A-A57D-184B-813E-60F6440076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ce réservé du texte 10">
            <a:extLst>
              <a:ext uri="{FF2B5EF4-FFF2-40B4-BE49-F238E27FC236}">
                <a16:creationId xmlns:a16="http://schemas.microsoft.com/office/drawing/2014/main" id="{2E83E3B8-ED4F-B043-A506-379059D0C6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71455" y="5184855"/>
            <a:ext cx="6310746" cy="65663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BETIS CONSECTUN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3F01907B-F4EA-F749-801C-6A5699834A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1455" y="4355699"/>
            <a:ext cx="6310745" cy="74884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SUM PILART</a:t>
            </a:r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FAEBC1D8-7E61-AC42-A711-5D343BB1EC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82200" y="4123595"/>
            <a:ext cx="1547524" cy="17178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5000" b="1" i="0" kern="1200" dirty="0" smtClean="0">
                <a:solidFill>
                  <a:srgbClr val="FF002C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33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DB78D2-122A-134C-8008-6BF0E250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13E0-D9F9-DB49-BA4D-9A12397331EB}" type="datetime1">
              <a:rPr lang="fr-FR" smtClean="0"/>
              <a:t>12/10/2025</a:t>
            </a:fld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90650F-2AC0-974C-BA63-08E2C0F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CE624FC-B957-FE43-A0C7-F7DD627E9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2CAA6C1E-E85F-6941-96AC-A0639A5474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4227" y="1124568"/>
            <a:ext cx="7479451" cy="580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4000" b="1" i="0" kern="1200" dirty="0" smtClean="0">
                <a:solidFill>
                  <a:srgbClr val="00004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IPSUM DOLOR AMET CONSET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20197BB2-F892-1548-9F3A-48FBCC3CFC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6273" y="2012006"/>
            <a:ext cx="7479451" cy="472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2800" b="1" i="0" kern="1200" dirty="0" smtClean="0">
                <a:solidFill>
                  <a:srgbClr val="FF002C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_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consectun</a:t>
            </a:r>
            <a:endParaRPr lang="fr-FR" dirty="0"/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1CDC05BA-CDC9-554F-BE07-239E686FEF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6274" y="4174490"/>
            <a:ext cx="7479451" cy="472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2800" b="1" i="0" kern="1200" dirty="0" smtClean="0">
                <a:solidFill>
                  <a:srgbClr val="FF002C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_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consectun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D4470FA-BD78-084E-A86F-1D6905C06B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56272" y="2630445"/>
            <a:ext cx="7479451" cy="1269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800" b="0" i="0" kern="1200" dirty="0" smtClean="0">
                <a:solidFill>
                  <a:srgbClr val="000041"/>
                </a:solidFill>
                <a:latin typeface="Konnect Medium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consectun</a:t>
            </a:r>
            <a:endParaRPr lang="fr-FR" dirty="0"/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1B130CD-404D-5A4C-946C-F63F82E4D4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56271" y="4825024"/>
            <a:ext cx="7479451" cy="1269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800" b="0" i="0" kern="1200" dirty="0" smtClean="0">
                <a:solidFill>
                  <a:srgbClr val="000041"/>
                </a:solidFill>
                <a:latin typeface="Konnect Medium" pitchFamily="2" charset="77"/>
                <a:ea typeface="+mn-ea"/>
                <a:cs typeface="Arial Black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consectun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1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BFE002F-E451-004E-BB8F-EDEA09CE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5DC1-E6E0-424E-AC4E-E3D97D823E46}" type="datetime1">
              <a:rPr lang="fr-FR" smtClean="0"/>
              <a:t>12/10/2025</a:t>
            </a:fld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C0286E-BD6C-AF4F-BED3-DEC24C569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‹N°›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798475-2A8C-384A-B064-ABAB241756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1D5AE99-1DD7-3343-A3DD-6689ADA0A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1C62-59F2-0D48-95F2-754B0F95E39F}" type="datetime1">
              <a:rPr lang="fr-FR" smtClean="0"/>
              <a:t>12/10/2025</a:t>
            </a:fld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0698BA-1AF6-6E49-AAFB-63168393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14851B-1441-354A-8F8D-4E60572B98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4718F3-192A-E141-9314-E07B76726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1200-84E1-AA46-A038-1FB0D41EC9D0}" type="datetime1">
              <a:rPr lang="fr-FR" smtClean="0"/>
              <a:t>12/10/2025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EC9A1-CAEA-0143-AB8D-C9403B3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0041"/>
                </a:solidFill>
                <a:latin typeface="Konnect Medium" pitchFamily="2" charset="77"/>
              </a:defRPr>
            </a:lvl1pPr>
          </a:lstStyle>
          <a:p>
            <a:fld id="{541F8F1D-53EE-1045-BFBE-CCCA48B3D38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0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lutte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orms.office.com/pages/responsepage.aspx?id=DQSIkWdsW0yxEjajBLZtrQAAAAAAAAAAAAO__W5sA5FUMDZLSlFWMUhBMTNYWUFZU1dYRlROWUdSUy4u&amp;route=shortur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wy7l0yLVkrgNZDmBrmPX-Uyw5I15xn8_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5Dr9bsG1nJ0&amp;list=PLwy7l0yLVkrgNZDmBrmPX-Uyw5I15xn8_&amp;index=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55EF66-82F1-7F47-B422-0273F48FC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1</a:t>
            </a:fld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19B84DC8-D7E7-D443-879A-677BF53DD2EC}"/>
              </a:ext>
            </a:extLst>
          </p:cNvPr>
          <p:cNvSpPr txBox="1">
            <a:spLocks/>
          </p:cNvSpPr>
          <p:nvPr/>
        </p:nvSpPr>
        <p:spPr>
          <a:xfrm>
            <a:off x="4094328" y="4011735"/>
            <a:ext cx="7271503" cy="74884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i="0" kern="120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3200" i="1" dirty="0"/>
          </a:p>
        </p:txBody>
      </p:sp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A377553D-6B91-8748-9EB5-4062126AE8E0}"/>
              </a:ext>
            </a:extLst>
          </p:cNvPr>
          <p:cNvSpPr txBox="1">
            <a:spLocks/>
          </p:cNvSpPr>
          <p:nvPr/>
        </p:nvSpPr>
        <p:spPr>
          <a:xfrm>
            <a:off x="-94139" y="6497444"/>
            <a:ext cx="12286139" cy="36055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600" b="0" i="1" dirty="0"/>
              <a:t>Direction Technique Nationale FFLDA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2AF26C-32F9-7786-DF0A-9619CA79B604}"/>
              </a:ext>
            </a:extLst>
          </p:cNvPr>
          <p:cNvSpPr txBox="1"/>
          <p:nvPr/>
        </p:nvSpPr>
        <p:spPr>
          <a:xfrm>
            <a:off x="4703929" y="3062719"/>
            <a:ext cx="7259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Konnect ExtraBold" pitchFamily="2" charset="77"/>
                <a:cs typeface="Arial Black" panose="020B0604020202020204" pitchFamily="34" charset="0"/>
              </a:rPr>
              <a:t>Programme d’Accession au Haut Niveau</a:t>
            </a:r>
          </a:p>
        </p:txBody>
      </p:sp>
    </p:spTree>
    <p:extLst>
      <p:ext uri="{BB962C8B-B14F-4D97-AF65-F5344CB8AC3E}">
        <p14:creationId xmlns:p14="http://schemas.microsoft.com/office/powerpoint/2010/main" val="107575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3A6B6-2828-9A92-1F2F-48857CBAF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DBFDD70-8903-0A95-1E86-2095600BA0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2"/>
            <a:ext cx="7479451" cy="580824"/>
          </a:xfrm>
        </p:spPr>
        <p:txBody>
          <a:bodyPr/>
          <a:lstStyle/>
          <a:p>
            <a:r>
              <a:rPr lang="fr-FR" sz="3400" dirty="0"/>
              <a:t>LE PAHN-1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18BA91-5630-8508-A133-8BB1BAA1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10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986422EC-821C-B86E-39CE-3145F17215E3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4CA07D-D462-F580-3DAB-0EB1B20AC97C}"/>
              </a:ext>
            </a:extLst>
          </p:cNvPr>
          <p:cNvSpPr txBox="1"/>
          <p:nvPr/>
        </p:nvSpPr>
        <p:spPr>
          <a:xfrm>
            <a:off x="510038" y="1808645"/>
            <a:ext cx="105542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58265" algn="l"/>
              </a:tabLst>
            </a:pPr>
            <a:r>
              <a:rPr lang="fr-FR" sz="2800" b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APRÈS LE PAHN-1:</a:t>
            </a:r>
          </a:p>
          <a:p>
            <a:pPr lvl="0">
              <a:tabLst>
                <a:tab pos="1358265" algn="l"/>
              </a:tabLst>
            </a:pP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Envoyer le fichier Excel rempli au référent régional. </a:t>
            </a:r>
          </a:p>
          <a:p>
            <a:pPr lvl="0">
              <a:tabLst>
                <a:tab pos="1358265" algn="l"/>
              </a:tabLst>
            </a:pP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50 points minimum pour accéder au PAHN-2.</a:t>
            </a:r>
          </a:p>
        </p:txBody>
      </p:sp>
    </p:spTree>
    <p:extLst>
      <p:ext uri="{BB962C8B-B14F-4D97-AF65-F5344CB8AC3E}">
        <p14:creationId xmlns:p14="http://schemas.microsoft.com/office/powerpoint/2010/main" val="85456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806FD-F7B8-ADF2-1899-E9F80127B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4AEC19-4C77-78CE-0E63-BDC23157B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2"/>
            <a:ext cx="7479451" cy="580824"/>
          </a:xfrm>
        </p:spPr>
        <p:txBody>
          <a:bodyPr/>
          <a:lstStyle/>
          <a:p>
            <a:r>
              <a:rPr lang="fr-FR" sz="3400" dirty="0"/>
              <a:t>OÙ TROUVER LES INFORMATIONS ?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ED9865-3186-E4D8-3894-099BE846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11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F3CC1436-B9D3-D2D7-691F-1C086A0CF9BE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C4B152-1845-C803-C69D-8DF3272024F0}"/>
              </a:ext>
            </a:extLst>
          </p:cNvPr>
          <p:cNvSpPr txBox="1"/>
          <p:nvPr/>
        </p:nvSpPr>
        <p:spPr>
          <a:xfrm>
            <a:off x="376052" y="974829"/>
            <a:ext cx="395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  <a:hlinkClick r:id="rId3"/>
              </a:rPr>
              <a:t>Site internet de la FFLDA.</a:t>
            </a: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92CE720-ADA2-D535-84CD-66732A707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06494"/>
              </p:ext>
            </p:extLst>
          </p:nvPr>
        </p:nvGraphicFramePr>
        <p:xfrm>
          <a:off x="5023004" y="1663451"/>
          <a:ext cx="6561866" cy="46928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850">
                  <a:extLst>
                    <a:ext uri="{9D8B030D-6E8A-4147-A177-3AD203B41FA5}">
                      <a16:colId xmlns:a16="http://schemas.microsoft.com/office/drawing/2014/main" val="1029332630"/>
                    </a:ext>
                  </a:extLst>
                </a:gridCol>
                <a:gridCol w="1883710">
                  <a:extLst>
                    <a:ext uri="{9D8B030D-6E8A-4147-A177-3AD203B41FA5}">
                      <a16:colId xmlns:a16="http://schemas.microsoft.com/office/drawing/2014/main" val="651872934"/>
                    </a:ext>
                  </a:extLst>
                </a:gridCol>
                <a:gridCol w="3774306">
                  <a:extLst>
                    <a:ext uri="{9D8B030D-6E8A-4147-A177-3AD203B41FA5}">
                      <a16:colId xmlns:a16="http://schemas.microsoft.com/office/drawing/2014/main" val="12772400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Référent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Mail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334341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PDL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 err="1">
                          <a:effectLst/>
                          <a:latin typeface="Konnect SemiBold" pitchFamily="2" charset="77"/>
                        </a:rPr>
                        <a:t>Stevan</a:t>
                      </a: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 Mougin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stevanmougin@gmail.com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313967"/>
                  </a:ext>
                </a:extLst>
              </a:tr>
              <a:tr h="34066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OCC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 err="1">
                          <a:effectLst/>
                          <a:latin typeface="Konnect SemiBold" pitchFamily="2" charset="77"/>
                        </a:rPr>
                        <a:t>Lilou</a:t>
                      </a: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 </a:t>
                      </a:r>
                      <a:r>
                        <a:rPr lang="fr-FR" sz="1600" u="none" strike="noStrike" dirty="0" err="1">
                          <a:effectLst/>
                          <a:latin typeface="Konnect SemiBold" pitchFamily="2" charset="77"/>
                        </a:rPr>
                        <a:t>Dupinay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dupinaylilou@gmail.com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891339"/>
                  </a:ext>
                </a:extLst>
              </a:tr>
              <a:tr h="35976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NAQ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Cédric </a:t>
                      </a:r>
                      <a:r>
                        <a:rPr lang="fr-FR" sz="1600" u="none" strike="noStrike" dirty="0" err="1">
                          <a:effectLst/>
                          <a:latin typeface="Konnect SemiBold" pitchFamily="2" charset="77"/>
                        </a:rPr>
                        <a:t>Tastayre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tastayre.Cedric@hotmail.fr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7248555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GES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Jason </a:t>
                      </a:r>
                      <a:r>
                        <a:rPr lang="fr-FR" sz="1600" u="none" strike="noStrike" dirty="0" err="1">
                          <a:effectLst/>
                          <a:latin typeface="Konnect SemiBold" pitchFamily="2" charset="77"/>
                        </a:rPr>
                        <a:t>Strazisar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jason.strazisar67@gmail.com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705123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NOR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Alexandre Borg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alexandre_borg@yahoo.fr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1641296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IDF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Gaëlle Ruiz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gaellepaquita@gmail.com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1818862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BFC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 err="1">
                          <a:effectLst/>
                          <a:latin typeface="Konnect SemiBold" pitchFamily="2" charset="77"/>
                        </a:rPr>
                        <a:t>Artour</a:t>
                      </a: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 </a:t>
                      </a:r>
                      <a:r>
                        <a:rPr lang="fr-FR" sz="1600" u="none" strike="noStrike" dirty="0" err="1">
                          <a:effectLst/>
                          <a:latin typeface="Konnect SemiBold" pitchFamily="2" charset="77"/>
                        </a:rPr>
                        <a:t>Simonyan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artour.simonyan@gmail.com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71268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PCA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Mohamed Dib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m.dib@wanadoo.fr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792158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CVL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Alain Berger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a.berger@asso.fflutte.org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948303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ARA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Yvan Gay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gay.yvan@laposte.net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7467495"/>
                  </a:ext>
                </a:extLst>
              </a:tr>
              <a:tr h="3864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REU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Valentin Damour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valen.damour@gmail.com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147756"/>
                  </a:ext>
                </a:extLst>
              </a:tr>
              <a:tr h="37251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HDF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Quentin Sticker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Konnect SemiBold" pitchFamily="2" charset="77"/>
                        </a:rPr>
                        <a:t>q.sticker@fflutte.org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605914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2D066FC-BFCB-6AD4-5EFE-830A140EFF0C}"/>
              </a:ext>
            </a:extLst>
          </p:cNvPr>
          <p:cNvSpPr txBox="1"/>
          <p:nvPr/>
        </p:nvSpPr>
        <p:spPr>
          <a:xfrm>
            <a:off x="5023004" y="974829"/>
            <a:ext cx="395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Les référents régionaux :</a:t>
            </a:r>
          </a:p>
        </p:txBody>
      </p:sp>
    </p:spTree>
    <p:extLst>
      <p:ext uri="{BB962C8B-B14F-4D97-AF65-F5344CB8AC3E}">
        <p14:creationId xmlns:p14="http://schemas.microsoft.com/office/powerpoint/2010/main" val="390268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B65E17-3584-0549-C2D1-B3868E2CC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8AB931-2953-168F-D6B9-CBB27CECD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2"/>
            <a:ext cx="7479451" cy="580824"/>
          </a:xfrm>
        </p:spPr>
        <p:txBody>
          <a:bodyPr/>
          <a:lstStyle/>
          <a:p>
            <a:r>
              <a:rPr lang="fr-FR" sz="3400" dirty="0"/>
              <a:t>GARDONS LE CONTACT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0F6C18-3AFB-AB7B-AE59-260C44E13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12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24537826-8033-BC30-42CB-C30E5D5B87CA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9CF999-7195-38DB-6FC0-7E5135410684}"/>
              </a:ext>
            </a:extLst>
          </p:cNvPr>
          <p:cNvSpPr txBox="1"/>
          <p:nvPr/>
        </p:nvSpPr>
        <p:spPr>
          <a:xfrm>
            <a:off x="405534" y="1254769"/>
            <a:ext cx="114925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Groupe WhatsApp pour avoir régulièrement des informations sur le PAHN. </a:t>
            </a:r>
          </a:p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Seuls les administrateurs peuvent envoyer des messages. </a:t>
            </a:r>
          </a:p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Possibilité de partager le lien d’inscription. 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</p:txBody>
      </p:sp>
      <p:pic>
        <p:nvPicPr>
          <p:cNvPr id="4" name="Image 3" descr="Une image contenant texte, capture d’écran, Police, blanc&#10;&#10;Le contenu généré par l’IA peut être incorrect.">
            <a:extLst>
              <a:ext uri="{FF2B5EF4-FFF2-40B4-BE49-F238E27FC236}">
                <a16:creationId xmlns:a16="http://schemas.microsoft.com/office/drawing/2014/main" id="{40836E88-BCD7-8099-FC30-36EA3C855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3" y="2635115"/>
            <a:ext cx="3797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53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64988-4D89-4AA5-CB6C-E5BF5AF7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566A7DD-9E4A-7E5B-ECED-3D20019CC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2749" y="3018667"/>
            <a:ext cx="7479451" cy="580824"/>
          </a:xfrm>
        </p:spPr>
        <p:txBody>
          <a:bodyPr/>
          <a:lstStyle/>
          <a:p>
            <a:pPr algn="ctr"/>
            <a:r>
              <a:rPr lang="fr-FR" sz="3400" dirty="0"/>
              <a:t>DES QUESTIONS ?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DA74E0-2A14-DAD6-FB6A-B41C1ABE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13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7EF05406-D9CE-5947-D188-AD6827ED2821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</p:spTree>
    <p:extLst>
      <p:ext uri="{BB962C8B-B14F-4D97-AF65-F5344CB8AC3E}">
        <p14:creationId xmlns:p14="http://schemas.microsoft.com/office/powerpoint/2010/main" val="47445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D228D0D-27CD-4225-CD02-BF2E93FE9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2</a:t>
            </a:fld>
            <a:endParaRPr lang="fr-FR"/>
          </a:p>
        </p:txBody>
      </p:sp>
      <p:pic>
        <p:nvPicPr>
          <p:cNvPr id="11" name="Image 10" descr="Une image contenant texte, Danse, Police, Graphique&#10;&#10;Le contenu généré par l’IA peut être incorrect.">
            <a:extLst>
              <a:ext uri="{FF2B5EF4-FFF2-40B4-BE49-F238E27FC236}">
                <a16:creationId xmlns:a16="http://schemas.microsoft.com/office/drawing/2014/main" id="{C5F1E3C9-AB7C-9CC2-C455-2449395F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616" y="1073149"/>
            <a:ext cx="12687616" cy="52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5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9AB6D-E482-3EE8-A239-9DA6B8351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4002481-EC68-CF41-AF53-C2E0CB5EF2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2"/>
            <a:ext cx="7479451" cy="580824"/>
          </a:xfrm>
        </p:spPr>
        <p:txBody>
          <a:bodyPr/>
          <a:lstStyle/>
          <a:p>
            <a:r>
              <a:rPr lang="fr-FR" sz="3400" dirty="0"/>
              <a:t>LES OBJECTIFS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9BB409-2EDB-D6CE-AD08-49359E81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3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0AF43837-62BC-2CA8-0DBF-4E08B7226AC9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2E7EDF6-596B-8EDD-E945-3F4E4566D058}"/>
              </a:ext>
            </a:extLst>
          </p:cNvPr>
          <p:cNvSpPr txBox="1"/>
          <p:nvPr/>
        </p:nvSpPr>
        <p:spPr>
          <a:xfrm>
            <a:off x="748144" y="1480181"/>
            <a:ext cx="10836729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- Détecter les jeunes sportifs à fort potentiel sur l’ensemble de territoire.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Inculquer les valeurs de la République et de la FFDLA dans un but éducatif afin de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réduire les comportements inappropriés.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Inscrire le suivi d’un programme fédéral comme un incontournable de l’accession au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haut niveau et aux équipes de France jeunes.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Favoriser les passages entre les clubs formateurs et les Pôles Espoirs.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Donner aux lutteurs et à leur club des pistes de progression.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- Sélectionner une équipe de France U15 pour une participation au championnat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d’Europe.</a:t>
            </a:r>
          </a:p>
        </p:txBody>
      </p:sp>
    </p:spTree>
    <p:extLst>
      <p:ext uri="{BB962C8B-B14F-4D97-AF65-F5344CB8AC3E}">
        <p14:creationId xmlns:p14="http://schemas.microsoft.com/office/powerpoint/2010/main" val="34675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A7B57345-C88B-96DF-274B-FB0B2C125885}"/>
              </a:ext>
            </a:extLst>
          </p:cNvPr>
          <p:cNvGrpSpPr/>
          <p:nvPr/>
        </p:nvGrpSpPr>
        <p:grpSpPr>
          <a:xfrm>
            <a:off x="423039" y="203313"/>
            <a:ext cx="2117299" cy="2106276"/>
            <a:chOff x="8070850" y="2835275"/>
            <a:chExt cx="2819400" cy="2804721"/>
          </a:xfrm>
        </p:grpSpPr>
        <p:sp>
          <p:nvSpPr>
            <p:cNvPr id="137" name="Hexagone 136">
              <a:extLst>
                <a:ext uri="{FF2B5EF4-FFF2-40B4-BE49-F238E27FC236}">
                  <a16:creationId xmlns:a16="http://schemas.microsoft.com/office/drawing/2014/main" id="{D2C438A8-0F5A-1FBA-B92D-7F5A37B64872}"/>
                </a:ext>
              </a:extLst>
            </p:cNvPr>
            <p:cNvSpPr/>
            <p:nvPr/>
          </p:nvSpPr>
          <p:spPr>
            <a:xfrm>
              <a:off x="8070850" y="2835275"/>
              <a:ext cx="2819400" cy="2430517"/>
            </a:xfrm>
            <a:prstGeom prst="hexagon">
              <a:avLst/>
            </a:prstGeom>
            <a:solidFill>
              <a:srgbClr val="1F275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3B11247C-11EA-5B49-CF15-21329F63FED3}"/>
                </a:ext>
              </a:extLst>
            </p:cNvPr>
            <p:cNvSpPr txBox="1"/>
            <p:nvPr/>
          </p:nvSpPr>
          <p:spPr>
            <a:xfrm>
              <a:off x="8483039" y="3553108"/>
              <a:ext cx="1828798" cy="2086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PAHN</a:t>
              </a:r>
              <a:r>
                <a:rPr lang="fr-FR" sz="3600" b="1" dirty="0">
                  <a:solidFill>
                    <a:schemeClr val="bg1"/>
                  </a:solidFill>
                </a:rPr>
                <a:t> 1</a:t>
              </a:r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801C2392-34DD-D36E-BECA-77A0778F980E}"/>
              </a:ext>
            </a:extLst>
          </p:cNvPr>
          <p:cNvGrpSpPr/>
          <p:nvPr/>
        </p:nvGrpSpPr>
        <p:grpSpPr>
          <a:xfrm>
            <a:off x="3330129" y="258716"/>
            <a:ext cx="2117299" cy="1825258"/>
            <a:chOff x="8070850" y="2835275"/>
            <a:chExt cx="2819400" cy="2430517"/>
          </a:xfrm>
        </p:grpSpPr>
        <p:sp>
          <p:nvSpPr>
            <p:cNvPr id="140" name="Hexagone 139">
              <a:extLst>
                <a:ext uri="{FF2B5EF4-FFF2-40B4-BE49-F238E27FC236}">
                  <a16:creationId xmlns:a16="http://schemas.microsoft.com/office/drawing/2014/main" id="{54F69C2B-49DC-00E6-F4E8-A4931EC856CA}"/>
                </a:ext>
              </a:extLst>
            </p:cNvPr>
            <p:cNvSpPr/>
            <p:nvPr/>
          </p:nvSpPr>
          <p:spPr>
            <a:xfrm>
              <a:off x="8070850" y="2835275"/>
              <a:ext cx="2819400" cy="2430517"/>
            </a:xfrm>
            <a:prstGeom prst="hexagon">
              <a:avLst/>
            </a:prstGeom>
            <a:solidFill>
              <a:srgbClr val="1F275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FA8761BF-B440-7DAD-F215-0B15BB4A5000}"/>
                </a:ext>
              </a:extLst>
            </p:cNvPr>
            <p:cNvSpPr txBox="1"/>
            <p:nvPr/>
          </p:nvSpPr>
          <p:spPr>
            <a:xfrm>
              <a:off x="8507931" y="3590456"/>
              <a:ext cx="1828798" cy="165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PAHN 2</a:t>
              </a:r>
            </a:p>
          </p:txBody>
        </p: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BA37CAE4-F1F8-5C8C-3D93-698958227D0A}"/>
              </a:ext>
            </a:extLst>
          </p:cNvPr>
          <p:cNvGrpSpPr/>
          <p:nvPr/>
        </p:nvGrpSpPr>
        <p:grpSpPr>
          <a:xfrm>
            <a:off x="6384021" y="257147"/>
            <a:ext cx="2117299" cy="1825258"/>
            <a:chOff x="8070850" y="2835275"/>
            <a:chExt cx="2819400" cy="2430517"/>
          </a:xfrm>
        </p:grpSpPr>
        <p:sp>
          <p:nvSpPr>
            <p:cNvPr id="143" name="Hexagone 142">
              <a:extLst>
                <a:ext uri="{FF2B5EF4-FFF2-40B4-BE49-F238E27FC236}">
                  <a16:creationId xmlns:a16="http://schemas.microsoft.com/office/drawing/2014/main" id="{EEF519DF-57BC-D2DE-06A3-4D71BD798317}"/>
                </a:ext>
              </a:extLst>
            </p:cNvPr>
            <p:cNvSpPr/>
            <p:nvPr/>
          </p:nvSpPr>
          <p:spPr>
            <a:xfrm>
              <a:off x="8070850" y="2835275"/>
              <a:ext cx="2819400" cy="2430517"/>
            </a:xfrm>
            <a:prstGeom prst="hexagon">
              <a:avLst/>
            </a:prstGeom>
            <a:solidFill>
              <a:srgbClr val="1F275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C0CDB792-9281-CE95-49CB-2E54322958CC}"/>
                </a:ext>
              </a:extLst>
            </p:cNvPr>
            <p:cNvSpPr txBox="1"/>
            <p:nvPr/>
          </p:nvSpPr>
          <p:spPr>
            <a:xfrm>
              <a:off x="8566150" y="3603065"/>
              <a:ext cx="1828798" cy="165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PAHN 3</a:t>
              </a:r>
            </a:p>
          </p:txBody>
        </p: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E5E4D573-E6FF-8E95-B3C2-01D06FE510CF}"/>
              </a:ext>
            </a:extLst>
          </p:cNvPr>
          <p:cNvGrpSpPr/>
          <p:nvPr/>
        </p:nvGrpSpPr>
        <p:grpSpPr>
          <a:xfrm>
            <a:off x="7984662" y="3822436"/>
            <a:ext cx="2117299" cy="1825258"/>
            <a:chOff x="8070850" y="2835275"/>
            <a:chExt cx="2819400" cy="2430517"/>
          </a:xfrm>
        </p:grpSpPr>
        <p:sp>
          <p:nvSpPr>
            <p:cNvPr id="149" name="Hexagone 148">
              <a:extLst>
                <a:ext uri="{FF2B5EF4-FFF2-40B4-BE49-F238E27FC236}">
                  <a16:creationId xmlns:a16="http://schemas.microsoft.com/office/drawing/2014/main" id="{704D48DA-10DD-A371-5F2A-5BD3C51429CA}"/>
                </a:ext>
              </a:extLst>
            </p:cNvPr>
            <p:cNvSpPr/>
            <p:nvPr/>
          </p:nvSpPr>
          <p:spPr>
            <a:xfrm>
              <a:off x="8070850" y="2835275"/>
              <a:ext cx="2819400" cy="2430517"/>
            </a:xfrm>
            <a:prstGeom prst="hexagon">
              <a:avLst/>
            </a:prstGeom>
            <a:solidFill>
              <a:srgbClr val="1F275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B7091A84-9EF5-B5A2-B01E-9C795C239EB2}"/>
                </a:ext>
              </a:extLst>
            </p:cNvPr>
            <p:cNvSpPr txBox="1"/>
            <p:nvPr/>
          </p:nvSpPr>
          <p:spPr>
            <a:xfrm>
              <a:off x="8547114" y="3319364"/>
              <a:ext cx="1828798" cy="165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PAHN été</a:t>
              </a:r>
            </a:p>
          </p:txBody>
        </p:sp>
      </p:grpSp>
      <p:sp>
        <p:nvSpPr>
          <p:cNvPr id="151" name="Rectangle : coins arrondis 150">
            <a:extLst>
              <a:ext uri="{FF2B5EF4-FFF2-40B4-BE49-F238E27FC236}">
                <a16:creationId xmlns:a16="http://schemas.microsoft.com/office/drawing/2014/main" id="{F6EB94CE-2519-A339-A114-F72DBF69AF17}"/>
              </a:ext>
            </a:extLst>
          </p:cNvPr>
          <p:cNvSpPr/>
          <p:nvPr/>
        </p:nvSpPr>
        <p:spPr>
          <a:xfrm>
            <a:off x="991668" y="1792877"/>
            <a:ext cx="2492482" cy="58350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QUI ?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Tous les licenciés U13/U15 (2026)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= 2011, 2012, 2013, 2014</a:t>
            </a:r>
          </a:p>
        </p:txBody>
      </p:sp>
      <p:sp>
        <p:nvSpPr>
          <p:cNvPr id="152" name="Rectangle : coins arrondis 151">
            <a:extLst>
              <a:ext uri="{FF2B5EF4-FFF2-40B4-BE49-F238E27FC236}">
                <a16:creationId xmlns:a16="http://schemas.microsoft.com/office/drawing/2014/main" id="{49F862E6-F891-72B6-7B8D-D8338149366E}"/>
              </a:ext>
            </a:extLst>
          </p:cNvPr>
          <p:cNvSpPr/>
          <p:nvPr/>
        </p:nvSpPr>
        <p:spPr>
          <a:xfrm>
            <a:off x="1030601" y="2493172"/>
            <a:ext cx="2453549" cy="4195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OÙ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Clubs / Centres régionaux</a:t>
            </a:r>
          </a:p>
        </p:txBody>
      </p:sp>
      <p:sp>
        <p:nvSpPr>
          <p:cNvPr id="153" name="Rectangle : coins arrondis 152">
            <a:extLst>
              <a:ext uri="{FF2B5EF4-FFF2-40B4-BE49-F238E27FC236}">
                <a16:creationId xmlns:a16="http://schemas.microsoft.com/office/drawing/2014/main" id="{94CB87C3-F5C9-6DFB-2E5A-C4602A7D19EB}"/>
              </a:ext>
            </a:extLst>
          </p:cNvPr>
          <p:cNvSpPr/>
          <p:nvPr/>
        </p:nvSpPr>
        <p:spPr>
          <a:xfrm>
            <a:off x="1030601" y="3014108"/>
            <a:ext cx="2453549" cy="5486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QUAND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Durant le mois d’Octobre</a:t>
            </a:r>
          </a:p>
        </p:txBody>
      </p:sp>
      <p:sp>
        <p:nvSpPr>
          <p:cNvPr id="154" name="Rectangle : coins arrondis 153">
            <a:extLst>
              <a:ext uri="{FF2B5EF4-FFF2-40B4-BE49-F238E27FC236}">
                <a16:creationId xmlns:a16="http://schemas.microsoft.com/office/drawing/2014/main" id="{33BA9F8E-F6BC-C45F-236E-537B9DCE4BB1}"/>
              </a:ext>
            </a:extLst>
          </p:cNvPr>
          <p:cNvSpPr/>
          <p:nvPr/>
        </p:nvSpPr>
        <p:spPr>
          <a:xfrm>
            <a:off x="4097130" y="1787334"/>
            <a:ext cx="1621652" cy="44292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QUI ?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50 points au PAHN-1</a:t>
            </a:r>
          </a:p>
        </p:txBody>
      </p:sp>
      <p:sp>
        <p:nvSpPr>
          <p:cNvPr id="155" name="Rectangle : coins arrondis 154">
            <a:extLst>
              <a:ext uri="{FF2B5EF4-FFF2-40B4-BE49-F238E27FC236}">
                <a16:creationId xmlns:a16="http://schemas.microsoft.com/office/drawing/2014/main" id="{DAF834CB-1340-05B0-8C52-621FDC6622E9}"/>
              </a:ext>
            </a:extLst>
          </p:cNvPr>
          <p:cNvSpPr/>
          <p:nvPr/>
        </p:nvSpPr>
        <p:spPr>
          <a:xfrm>
            <a:off x="4108015" y="2320242"/>
            <a:ext cx="1621652" cy="46219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OÙ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Centres régionaux</a:t>
            </a:r>
          </a:p>
        </p:txBody>
      </p:sp>
      <p:sp>
        <p:nvSpPr>
          <p:cNvPr id="156" name="Rectangle : coins arrondis 155">
            <a:extLst>
              <a:ext uri="{FF2B5EF4-FFF2-40B4-BE49-F238E27FC236}">
                <a16:creationId xmlns:a16="http://schemas.microsoft.com/office/drawing/2014/main" id="{DC1A1D01-B3DB-8CE4-70DD-89902D75321B}"/>
              </a:ext>
            </a:extLst>
          </p:cNvPr>
          <p:cNvSpPr/>
          <p:nvPr/>
        </p:nvSpPr>
        <p:spPr>
          <a:xfrm>
            <a:off x="4102571" y="2857494"/>
            <a:ext cx="1621652" cy="4195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QUAND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Vacances de Noël</a:t>
            </a:r>
          </a:p>
        </p:txBody>
      </p:sp>
      <p:sp>
        <p:nvSpPr>
          <p:cNvPr id="157" name="Rectangle : coins arrondis 156">
            <a:extLst>
              <a:ext uri="{FF2B5EF4-FFF2-40B4-BE49-F238E27FC236}">
                <a16:creationId xmlns:a16="http://schemas.microsoft.com/office/drawing/2014/main" id="{DC8E555D-1DF2-E345-F737-E11FA68496B2}"/>
              </a:ext>
            </a:extLst>
          </p:cNvPr>
          <p:cNvSpPr/>
          <p:nvPr/>
        </p:nvSpPr>
        <p:spPr>
          <a:xfrm>
            <a:off x="7029918" y="1819267"/>
            <a:ext cx="2299979" cy="55711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QUI ?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100 points au PAHN-2 + sélection régionale selon quotas</a:t>
            </a:r>
          </a:p>
        </p:txBody>
      </p:sp>
      <p:sp>
        <p:nvSpPr>
          <p:cNvPr id="158" name="Rectangle : coins arrondis 157">
            <a:extLst>
              <a:ext uri="{FF2B5EF4-FFF2-40B4-BE49-F238E27FC236}">
                <a16:creationId xmlns:a16="http://schemas.microsoft.com/office/drawing/2014/main" id="{51D4673B-086C-FEAD-6321-BF7926881A08}"/>
              </a:ext>
            </a:extLst>
          </p:cNvPr>
          <p:cNvSpPr/>
          <p:nvPr/>
        </p:nvSpPr>
        <p:spPr>
          <a:xfrm>
            <a:off x="7057297" y="2470723"/>
            <a:ext cx="2272600" cy="347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OÙ ?</a:t>
            </a:r>
          </a:p>
          <a:p>
            <a:pPr algn="ctr"/>
            <a:r>
              <a:rPr lang="fr-FR" sz="1200" b="1" i="1" dirty="0">
                <a:solidFill>
                  <a:schemeClr val="bg1"/>
                </a:solidFill>
              </a:rPr>
              <a:t>CREPS de Vichy (à confirmer)</a:t>
            </a:r>
          </a:p>
        </p:txBody>
      </p:sp>
      <p:sp>
        <p:nvSpPr>
          <p:cNvPr id="159" name="Rectangle : coins arrondis 158">
            <a:extLst>
              <a:ext uri="{FF2B5EF4-FFF2-40B4-BE49-F238E27FC236}">
                <a16:creationId xmlns:a16="http://schemas.microsoft.com/office/drawing/2014/main" id="{43E16B19-F4AC-84A4-790D-D3FA0DF95AAA}"/>
              </a:ext>
            </a:extLst>
          </p:cNvPr>
          <p:cNvSpPr/>
          <p:nvPr/>
        </p:nvSpPr>
        <p:spPr>
          <a:xfrm>
            <a:off x="7057297" y="2932553"/>
            <a:ext cx="2272599" cy="347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QUAND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Du 16 au 19 Février</a:t>
            </a:r>
          </a:p>
        </p:txBody>
      </p:sp>
      <p:grpSp>
        <p:nvGrpSpPr>
          <p:cNvPr id="163" name="Groupe 162">
            <a:extLst>
              <a:ext uri="{FF2B5EF4-FFF2-40B4-BE49-F238E27FC236}">
                <a16:creationId xmlns:a16="http://schemas.microsoft.com/office/drawing/2014/main" id="{555BD78E-4834-5694-27C6-D167184AAC22}"/>
              </a:ext>
            </a:extLst>
          </p:cNvPr>
          <p:cNvGrpSpPr/>
          <p:nvPr/>
        </p:nvGrpSpPr>
        <p:grpSpPr>
          <a:xfrm>
            <a:off x="4304259" y="3829201"/>
            <a:ext cx="2117299" cy="1825258"/>
            <a:chOff x="8070850" y="2835275"/>
            <a:chExt cx="2819400" cy="2430517"/>
          </a:xfrm>
        </p:grpSpPr>
        <p:sp>
          <p:nvSpPr>
            <p:cNvPr id="164" name="Hexagone 163">
              <a:extLst>
                <a:ext uri="{FF2B5EF4-FFF2-40B4-BE49-F238E27FC236}">
                  <a16:creationId xmlns:a16="http://schemas.microsoft.com/office/drawing/2014/main" id="{2F4B6290-49D5-501E-2412-AFE93838F7F1}"/>
                </a:ext>
              </a:extLst>
            </p:cNvPr>
            <p:cNvSpPr/>
            <p:nvPr/>
          </p:nvSpPr>
          <p:spPr>
            <a:xfrm>
              <a:off x="8070850" y="2835275"/>
              <a:ext cx="2819400" cy="2430517"/>
            </a:xfrm>
            <a:prstGeom prst="hexagon">
              <a:avLst/>
            </a:prstGeom>
            <a:solidFill>
              <a:srgbClr val="1F275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E5A8A9AC-F41A-F502-9E22-9004BBBE9271}"/>
                </a:ext>
              </a:extLst>
            </p:cNvPr>
            <p:cNvSpPr txBox="1"/>
            <p:nvPr/>
          </p:nvSpPr>
          <p:spPr>
            <a:xfrm>
              <a:off x="8550425" y="3570555"/>
              <a:ext cx="1828798" cy="1658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</a:rPr>
                <a:t>PAHN 5</a:t>
              </a:r>
            </a:p>
          </p:txBody>
        </p:sp>
      </p:grpSp>
      <p:sp>
        <p:nvSpPr>
          <p:cNvPr id="166" name="Rectangle : coins arrondis 165">
            <a:extLst>
              <a:ext uri="{FF2B5EF4-FFF2-40B4-BE49-F238E27FC236}">
                <a16:creationId xmlns:a16="http://schemas.microsoft.com/office/drawing/2014/main" id="{AAD92E6C-2F7D-79A4-E6C8-F149DC9A1EB8}"/>
              </a:ext>
            </a:extLst>
          </p:cNvPr>
          <p:cNvSpPr/>
          <p:nvPr/>
        </p:nvSpPr>
        <p:spPr>
          <a:xfrm>
            <a:off x="5615115" y="5058560"/>
            <a:ext cx="2266142" cy="347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QUI ?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Tous les participants du PAHN-2</a:t>
            </a:r>
          </a:p>
        </p:txBody>
      </p:sp>
      <p:sp>
        <p:nvSpPr>
          <p:cNvPr id="167" name="Rectangle : coins arrondis 166">
            <a:extLst>
              <a:ext uri="{FF2B5EF4-FFF2-40B4-BE49-F238E27FC236}">
                <a16:creationId xmlns:a16="http://schemas.microsoft.com/office/drawing/2014/main" id="{5670AC84-B5FE-0699-FD24-43726B585B9F}"/>
              </a:ext>
            </a:extLst>
          </p:cNvPr>
          <p:cNvSpPr/>
          <p:nvPr/>
        </p:nvSpPr>
        <p:spPr>
          <a:xfrm>
            <a:off x="5615116" y="5620142"/>
            <a:ext cx="2266141" cy="347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OÙ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Centres régionaux</a:t>
            </a:r>
          </a:p>
        </p:txBody>
      </p:sp>
      <p:sp>
        <p:nvSpPr>
          <p:cNvPr id="168" name="Rectangle : coins arrondis 167">
            <a:extLst>
              <a:ext uri="{FF2B5EF4-FFF2-40B4-BE49-F238E27FC236}">
                <a16:creationId xmlns:a16="http://schemas.microsoft.com/office/drawing/2014/main" id="{239C022E-B2B7-1AF1-0217-14C6C74B7E5D}"/>
              </a:ext>
            </a:extLst>
          </p:cNvPr>
          <p:cNvSpPr/>
          <p:nvPr/>
        </p:nvSpPr>
        <p:spPr>
          <a:xfrm>
            <a:off x="5615115" y="6171038"/>
            <a:ext cx="2266141" cy="347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QUAND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Vacances de Paques</a:t>
            </a:r>
          </a:p>
        </p:txBody>
      </p:sp>
      <p:sp>
        <p:nvSpPr>
          <p:cNvPr id="169" name="Rectangle : coins arrondis 168">
            <a:extLst>
              <a:ext uri="{FF2B5EF4-FFF2-40B4-BE49-F238E27FC236}">
                <a16:creationId xmlns:a16="http://schemas.microsoft.com/office/drawing/2014/main" id="{5575DF00-6206-45F8-FE56-DD99D3F91D79}"/>
              </a:ext>
            </a:extLst>
          </p:cNvPr>
          <p:cNvSpPr/>
          <p:nvPr/>
        </p:nvSpPr>
        <p:spPr>
          <a:xfrm>
            <a:off x="9268540" y="5083983"/>
            <a:ext cx="2266141" cy="347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QUI ?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Tous les participants du PAHN-2</a:t>
            </a:r>
          </a:p>
        </p:txBody>
      </p:sp>
      <p:sp>
        <p:nvSpPr>
          <p:cNvPr id="170" name="Rectangle : coins arrondis 169">
            <a:extLst>
              <a:ext uri="{FF2B5EF4-FFF2-40B4-BE49-F238E27FC236}">
                <a16:creationId xmlns:a16="http://schemas.microsoft.com/office/drawing/2014/main" id="{A27EA376-8CB8-62FE-DEF4-A61238369AC7}"/>
              </a:ext>
            </a:extLst>
          </p:cNvPr>
          <p:cNvSpPr/>
          <p:nvPr/>
        </p:nvSpPr>
        <p:spPr>
          <a:xfrm>
            <a:off x="9268542" y="5598369"/>
            <a:ext cx="2248984" cy="347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OÙ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À définir</a:t>
            </a:r>
          </a:p>
        </p:txBody>
      </p:sp>
      <p:sp>
        <p:nvSpPr>
          <p:cNvPr id="171" name="Rectangle : coins arrondis 170">
            <a:extLst>
              <a:ext uri="{FF2B5EF4-FFF2-40B4-BE49-F238E27FC236}">
                <a16:creationId xmlns:a16="http://schemas.microsoft.com/office/drawing/2014/main" id="{F80B0978-17AD-7ACE-CE3E-B5D2327B4784}"/>
              </a:ext>
            </a:extLst>
          </p:cNvPr>
          <p:cNvSpPr/>
          <p:nvPr/>
        </p:nvSpPr>
        <p:spPr>
          <a:xfrm>
            <a:off x="9268541" y="6100528"/>
            <a:ext cx="2248984" cy="347716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QUAND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Vacances d’été</a:t>
            </a:r>
          </a:p>
        </p:txBody>
      </p:sp>
      <p:cxnSp>
        <p:nvCxnSpPr>
          <p:cNvPr id="172" name="Connecteur en arc 171">
            <a:extLst>
              <a:ext uri="{FF2B5EF4-FFF2-40B4-BE49-F238E27FC236}">
                <a16:creationId xmlns:a16="http://schemas.microsoft.com/office/drawing/2014/main" id="{303E4480-C82B-506F-3648-6D4A9A6E111D}"/>
              </a:ext>
            </a:extLst>
          </p:cNvPr>
          <p:cNvCxnSpPr>
            <a:cxnSpLocks/>
          </p:cNvCxnSpPr>
          <p:nvPr/>
        </p:nvCxnSpPr>
        <p:spPr>
          <a:xfrm>
            <a:off x="2645983" y="1126232"/>
            <a:ext cx="643111" cy="10290"/>
          </a:xfrm>
          <a:prstGeom prst="curvedConnector3">
            <a:avLst>
              <a:gd name="adj1" fmla="val 50000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en arc 172">
            <a:extLst>
              <a:ext uri="{FF2B5EF4-FFF2-40B4-BE49-F238E27FC236}">
                <a16:creationId xmlns:a16="http://schemas.microsoft.com/office/drawing/2014/main" id="{DBA8BABE-174C-A608-DF01-6B356F7B06F8}"/>
              </a:ext>
            </a:extLst>
          </p:cNvPr>
          <p:cNvCxnSpPr>
            <a:cxnSpLocks/>
            <a:stCxn id="140" idx="0"/>
          </p:cNvCxnSpPr>
          <p:nvPr/>
        </p:nvCxnSpPr>
        <p:spPr>
          <a:xfrm>
            <a:off x="5447428" y="1171345"/>
            <a:ext cx="612980" cy="2839315"/>
          </a:xfrm>
          <a:prstGeom prst="curvedConnector2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en arc 173">
            <a:extLst>
              <a:ext uri="{FF2B5EF4-FFF2-40B4-BE49-F238E27FC236}">
                <a16:creationId xmlns:a16="http://schemas.microsoft.com/office/drawing/2014/main" id="{9C87D5E1-9EE6-2E42-BAF5-4BF9AA9A47CC}"/>
              </a:ext>
            </a:extLst>
          </p:cNvPr>
          <p:cNvCxnSpPr>
            <a:cxnSpLocks/>
            <a:stCxn id="140" idx="0"/>
          </p:cNvCxnSpPr>
          <p:nvPr/>
        </p:nvCxnSpPr>
        <p:spPr>
          <a:xfrm>
            <a:off x="5447428" y="1171345"/>
            <a:ext cx="2784198" cy="3016284"/>
          </a:xfrm>
          <a:prstGeom prst="curvedConnector2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en arc 189">
            <a:extLst>
              <a:ext uri="{FF2B5EF4-FFF2-40B4-BE49-F238E27FC236}">
                <a16:creationId xmlns:a16="http://schemas.microsoft.com/office/drawing/2014/main" id="{437518A9-8FC8-7557-5A96-87817D7F2463}"/>
              </a:ext>
            </a:extLst>
          </p:cNvPr>
          <p:cNvCxnSpPr>
            <a:cxnSpLocks/>
          </p:cNvCxnSpPr>
          <p:nvPr/>
        </p:nvCxnSpPr>
        <p:spPr>
          <a:xfrm>
            <a:off x="5621644" y="1159486"/>
            <a:ext cx="643111" cy="10290"/>
          </a:xfrm>
          <a:prstGeom prst="curvedConnector3">
            <a:avLst>
              <a:gd name="adj1" fmla="val 50000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F71FC6F8-6664-062F-03FB-1060982A4852}"/>
              </a:ext>
            </a:extLst>
          </p:cNvPr>
          <p:cNvGrpSpPr/>
          <p:nvPr/>
        </p:nvGrpSpPr>
        <p:grpSpPr>
          <a:xfrm>
            <a:off x="9397402" y="255303"/>
            <a:ext cx="2117299" cy="1861390"/>
            <a:chOff x="8070850" y="2835275"/>
            <a:chExt cx="2819400" cy="2478629"/>
          </a:xfrm>
        </p:grpSpPr>
        <p:sp>
          <p:nvSpPr>
            <p:cNvPr id="9" name="Hexagone 8">
              <a:extLst>
                <a:ext uri="{FF2B5EF4-FFF2-40B4-BE49-F238E27FC236}">
                  <a16:creationId xmlns:a16="http://schemas.microsoft.com/office/drawing/2014/main" id="{ECBE1A3F-8E88-2E4B-0C86-A38A9770A102}"/>
                </a:ext>
              </a:extLst>
            </p:cNvPr>
            <p:cNvSpPr/>
            <p:nvPr/>
          </p:nvSpPr>
          <p:spPr>
            <a:xfrm>
              <a:off x="8070850" y="2835275"/>
              <a:ext cx="2819400" cy="2430517"/>
            </a:xfrm>
            <a:prstGeom prst="hexagon">
              <a:avLst/>
            </a:prstGeom>
            <a:solidFill>
              <a:srgbClr val="1F275E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678638A-3D26-5772-4364-D6F5D3913E6F}"/>
                </a:ext>
              </a:extLst>
            </p:cNvPr>
            <p:cNvSpPr txBox="1"/>
            <p:nvPr/>
          </p:nvSpPr>
          <p:spPr>
            <a:xfrm>
              <a:off x="8566147" y="3227017"/>
              <a:ext cx="2035419" cy="2086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err="1">
                  <a:solidFill>
                    <a:schemeClr val="bg1"/>
                  </a:solidFill>
                </a:rPr>
                <a:t>Chpt</a:t>
              </a:r>
              <a:r>
                <a:rPr lang="fr-FR" sz="2400" b="1" dirty="0">
                  <a:solidFill>
                    <a:schemeClr val="bg1"/>
                  </a:solidFill>
                </a:rPr>
                <a:t> Europe</a:t>
              </a:r>
            </a:p>
            <a:p>
              <a:pPr algn="ctr"/>
              <a:r>
                <a:rPr lang="fr-FR" sz="2400" b="1" dirty="0">
                  <a:solidFill>
                    <a:schemeClr val="bg1"/>
                  </a:solidFill>
                </a:rPr>
                <a:t>U15</a:t>
              </a:r>
            </a:p>
          </p:txBody>
        </p:sp>
      </p:grp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FC8E67D-94DE-2436-9F7F-31F32CA33744}"/>
              </a:ext>
            </a:extLst>
          </p:cNvPr>
          <p:cNvSpPr/>
          <p:nvPr/>
        </p:nvSpPr>
        <p:spPr>
          <a:xfrm>
            <a:off x="9802709" y="1782845"/>
            <a:ext cx="2272599" cy="149417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QUI ?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Sélection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Tête de classement au PAHN-3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Participation TNR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20 matchs (bilan de compétition)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Nationalité Française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Champion(ne) de France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5C81125-EC61-4E89-30AD-CD7A7481F7A8}"/>
              </a:ext>
            </a:extLst>
          </p:cNvPr>
          <p:cNvSpPr/>
          <p:nvPr/>
        </p:nvSpPr>
        <p:spPr>
          <a:xfrm>
            <a:off x="9802709" y="3347965"/>
            <a:ext cx="2272599" cy="3454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OÙ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Bulgarie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4326A4D-B67D-B76E-A239-C05FF4BC587F}"/>
              </a:ext>
            </a:extLst>
          </p:cNvPr>
          <p:cNvSpPr/>
          <p:nvPr/>
        </p:nvSpPr>
        <p:spPr>
          <a:xfrm>
            <a:off x="9826404" y="3772895"/>
            <a:ext cx="2272599" cy="41307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QUAND ?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</a:rPr>
              <a:t>21-24 Mai</a:t>
            </a:r>
          </a:p>
        </p:txBody>
      </p:sp>
      <p:cxnSp>
        <p:nvCxnSpPr>
          <p:cNvPr id="2" name="Connecteur en arc 1">
            <a:extLst>
              <a:ext uri="{FF2B5EF4-FFF2-40B4-BE49-F238E27FC236}">
                <a16:creationId xmlns:a16="http://schemas.microsoft.com/office/drawing/2014/main" id="{9180EEBB-A864-609D-1F9A-9C878D7A01EB}"/>
              </a:ext>
            </a:extLst>
          </p:cNvPr>
          <p:cNvCxnSpPr>
            <a:cxnSpLocks/>
          </p:cNvCxnSpPr>
          <p:nvPr/>
        </p:nvCxnSpPr>
        <p:spPr>
          <a:xfrm>
            <a:off x="8659226" y="1159486"/>
            <a:ext cx="643111" cy="10290"/>
          </a:xfrm>
          <a:prstGeom prst="curvedConnector3">
            <a:avLst>
              <a:gd name="adj1" fmla="val 50000"/>
            </a:avLst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4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A15572-638C-8ACB-F50D-343FD0E6B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AA6F907-F4FD-69D9-632B-A276838DB8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1"/>
            <a:ext cx="10230987" cy="1175039"/>
          </a:xfrm>
        </p:spPr>
        <p:txBody>
          <a:bodyPr/>
          <a:lstStyle/>
          <a:p>
            <a:r>
              <a:rPr lang="fr-FR" sz="3400" dirty="0"/>
              <a:t>AXES DE TRAVAIL ET DÉVELOPPEMENTS PRIORITAIRES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AE1BF7-3D5F-6658-E706-25AB73D1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5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1B32A9E5-2122-FEAA-6C60-958CEF7DCA8F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21B489-6D9E-1222-04B4-CBC93C20F406}"/>
              </a:ext>
            </a:extLst>
          </p:cNvPr>
          <p:cNvSpPr txBox="1"/>
          <p:nvPr/>
        </p:nvSpPr>
        <p:spPr>
          <a:xfrm>
            <a:off x="376053" y="1304331"/>
            <a:ext cx="112595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Qu’est-ce qu’on veut développer chez des U13 et U15 pour leur formation à long terme ? </a:t>
            </a:r>
          </a:p>
          <a:p>
            <a:pPr lvl="2"/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La lutte </a:t>
            </a:r>
          </a:p>
          <a:p>
            <a:pPr lvl="2"/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Le physique</a:t>
            </a:r>
          </a:p>
          <a:p>
            <a:pPr lvl="2"/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Le comportement</a:t>
            </a:r>
          </a:p>
          <a:p>
            <a:pPr lvl="2"/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Connaissance de l’activité</a:t>
            </a:r>
          </a:p>
          <a:p>
            <a:pPr lvl="2"/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Pourquoi évaluer ? </a:t>
            </a:r>
          </a:p>
          <a:p>
            <a:pPr lvl="2"/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Motiver car feed-back immédiat.</a:t>
            </a:r>
          </a:p>
          <a:p>
            <a:pPr lvl="2"/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Donner des objectifs, et donc favoriser l’entraînement dans les clubs.</a:t>
            </a:r>
          </a:p>
          <a:p>
            <a:pPr lvl="2"/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Avoir une base de données et exploiter des statistiques. 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806FD-F7B8-ADF2-1899-E9F80127B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4AEC19-4C77-78CE-0E63-BDC23157B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2"/>
            <a:ext cx="7479451" cy="580824"/>
          </a:xfrm>
        </p:spPr>
        <p:txBody>
          <a:bodyPr/>
          <a:lstStyle/>
          <a:p>
            <a:r>
              <a:rPr lang="fr-FR" sz="3400" dirty="0"/>
              <a:t>LE SUIVI DES COMPÉTITIONS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ED9865-3186-E4D8-3894-099BE846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6</a:t>
            </a:fld>
            <a:endParaRPr lang="fr-FR" dirty="0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F3CC1436-B9D3-D2D7-691F-1C086A0CF9BE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668787-7528-F5E9-1275-EC652FE1FE8F}"/>
              </a:ext>
            </a:extLst>
          </p:cNvPr>
          <p:cNvSpPr txBox="1"/>
          <p:nvPr/>
        </p:nvSpPr>
        <p:spPr>
          <a:xfrm>
            <a:off x="405535" y="1254769"/>
            <a:ext cx="79739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Cet outil doit être rempli par la lutteuse ou le lutteur après chaque compétition. Cela a plusieurs objectifs : 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Prendre du recul et apprendre à analyser sa performance.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Garder une trace de toutes ses compétitions.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Encourager les lutteurs à faire un maximum de matchs en compétition, car cela fait partie de l’apprentissage du haut niveau. 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Le nombre de matchs réalisés sera un critère qui rentrera en compte dans la sélection au championnat d’Europe U15.  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792CF3-D1DB-B58B-9EFD-C61273ACB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08" y="1550122"/>
            <a:ext cx="3156857" cy="315685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8D25FB5-1E44-C062-AECB-E50599ADE7FC}"/>
              </a:ext>
            </a:extLst>
          </p:cNvPr>
          <p:cNvSpPr txBox="1"/>
          <p:nvPr/>
        </p:nvSpPr>
        <p:spPr>
          <a:xfrm>
            <a:off x="8519308" y="4727208"/>
            <a:ext cx="315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58265" algn="l"/>
              </a:tabLst>
            </a:pPr>
            <a:r>
              <a:rPr lang="fr-FR" sz="16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  <a:hlinkClick r:id="rId4"/>
              </a:rPr>
              <a:t>https://forms.office.com/pages/responsepage.aspx?id=DQSIkWdsW0yxEjajBLZtrQAAAAAAAAAAAAO__W5sA5FUMDZLSlFWMUhBMTNYWUFZU1dYRlROWUdSUy4u&amp;route=shorturl</a:t>
            </a:r>
            <a:endParaRPr lang="fr-FR" sz="16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806FD-F7B8-ADF2-1899-E9F80127B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34AEC19-4C77-78CE-0E63-BDC23157B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2"/>
            <a:ext cx="7479451" cy="580824"/>
          </a:xfrm>
        </p:spPr>
        <p:txBody>
          <a:bodyPr/>
          <a:lstStyle/>
          <a:p>
            <a:r>
              <a:rPr lang="fr-FR" sz="3400" dirty="0"/>
              <a:t>LE PAHN-1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ED9865-3186-E4D8-3894-099BE846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7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F3CC1436-B9D3-D2D7-691F-1C086A0CF9BE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FC2248-CA89-2F65-DB39-09B2AB868901}"/>
              </a:ext>
            </a:extLst>
          </p:cNvPr>
          <p:cNvSpPr txBox="1"/>
          <p:nvPr/>
        </p:nvSpPr>
        <p:spPr>
          <a:xfrm>
            <a:off x="6323009" y="397856"/>
            <a:ext cx="348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58265" algn="l"/>
              </a:tabLst>
            </a:pPr>
            <a:r>
              <a:rPr lang="fr-FR" sz="2800" i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Il ne faut pas le rater !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9AAE9D-BD5F-311F-C128-E34ABF388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853" y="132461"/>
            <a:ext cx="1036156" cy="99640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DC4B152-1845-C803-C69D-8DF3272024F0}"/>
              </a:ext>
            </a:extLst>
          </p:cNvPr>
          <p:cNvSpPr txBox="1"/>
          <p:nvPr/>
        </p:nvSpPr>
        <p:spPr>
          <a:xfrm>
            <a:off x="527830" y="2084441"/>
            <a:ext cx="105542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58265" algn="l"/>
              </a:tabLst>
            </a:pPr>
            <a:r>
              <a:rPr lang="fr-FR" sz="2800" b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PUBLIC</a:t>
            </a:r>
          </a:p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Tous les licenciés nés en 2011, 2012, 2013 et 2014, licenciés depuis au moins janvier 2025. </a:t>
            </a:r>
          </a:p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Lutte féminine, libre et gréco-romaine. </a:t>
            </a:r>
          </a:p>
          <a:p>
            <a:pPr lvl="0">
              <a:tabLst>
                <a:tab pos="1358265" algn="l"/>
              </a:tabLst>
            </a:pP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pPr lvl="0">
              <a:tabLst>
                <a:tab pos="1358265" algn="l"/>
              </a:tabLst>
            </a:pPr>
            <a:r>
              <a:rPr lang="fr-FR" sz="2800" b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PÉRIODE</a:t>
            </a:r>
          </a:p>
          <a:p>
            <a:pPr lvl="0"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Octobre 2025</a:t>
            </a:r>
          </a:p>
        </p:txBody>
      </p:sp>
    </p:spTree>
    <p:extLst>
      <p:ext uri="{BB962C8B-B14F-4D97-AF65-F5344CB8AC3E}">
        <p14:creationId xmlns:p14="http://schemas.microsoft.com/office/powerpoint/2010/main" val="279209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CE830-D22E-3543-FD39-39F9C7205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8773641-E069-A98C-3822-F5EECE4C3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2"/>
            <a:ext cx="7479451" cy="580824"/>
          </a:xfrm>
        </p:spPr>
        <p:txBody>
          <a:bodyPr/>
          <a:lstStyle/>
          <a:p>
            <a:r>
              <a:rPr lang="fr-FR" sz="3400" dirty="0"/>
              <a:t>DATES ET LIEUX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C85007-730E-F042-65B7-40FC9EC9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8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F9A127D8-E726-EE7F-1552-184B4C535F14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D25EBD9-FE30-EDE7-F5F2-99D6EC0D4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21214"/>
              </p:ext>
            </p:extLst>
          </p:nvPr>
        </p:nvGraphicFramePr>
        <p:xfrm>
          <a:off x="2054495" y="1155219"/>
          <a:ext cx="8083009" cy="5201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7736">
                  <a:extLst>
                    <a:ext uri="{9D8B030D-6E8A-4147-A177-3AD203B41FA5}">
                      <a16:colId xmlns:a16="http://schemas.microsoft.com/office/drawing/2014/main" val="1029332630"/>
                    </a:ext>
                  </a:extLst>
                </a:gridCol>
                <a:gridCol w="3271629">
                  <a:extLst>
                    <a:ext uri="{9D8B030D-6E8A-4147-A177-3AD203B41FA5}">
                      <a16:colId xmlns:a16="http://schemas.microsoft.com/office/drawing/2014/main" val="651872934"/>
                    </a:ext>
                  </a:extLst>
                </a:gridCol>
                <a:gridCol w="1849927">
                  <a:extLst>
                    <a:ext uri="{9D8B030D-6E8A-4147-A177-3AD203B41FA5}">
                      <a16:colId xmlns:a16="http://schemas.microsoft.com/office/drawing/2014/main" val="1277240045"/>
                    </a:ext>
                  </a:extLst>
                </a:gridCol>
                <a:gridCol w="1933717">
                  <a:extLst>
                    <a:ext uri="{9D8B030D-6E8A-4147-A177-3AD203B41FA5}">
                      <a16:colId xmlns:a16="http://schemas.microsoft.com/office/drawing/2014/main" val="2913213474"/>
                    </a:ext>
                  </a:extLst>
                </a:gridCol>
              </a:tblGrid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Organisateur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Date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b="1" u="none" strike="noStrike" dirty="0">
                          <a:effectLst/>
                          <a:latin typeface="Konnect SemiBold" pitchFamily="2" charset="77"/>
                        </a:rPr>
                        <a:t>Lieu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4334341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PDL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Comité régional PDL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18 octobre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Nantes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7313967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OCC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Comité régional OCC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20 octobre.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Montauban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891339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NAQ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Comité régional OCC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20 octobre.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Montauban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7248555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GES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Octobre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8705123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NOR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Octobre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1641296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IDF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Octobre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1818862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BFC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Comité régional BFC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Octobre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CREPS Dijon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371268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PCA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Comité PCA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22 novembre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Nice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792158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CVL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Octobre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948303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ARA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Comité régional ARA +clubs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1er novembre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Ceyrat + clubs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7467495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REU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Comité régional REU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18 octobre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Saint-Joseph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147756"/>
                  </a:ext>
                </a:extLst>
              </a:tr>
              <a:tr h="4000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HDF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1 – 19 Octobre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fr-FR" sz="1600" u="none" strike="noStrike" dirty="0">
                          <a:effectLst/>
                          <a:latin typeface="Konnect SemiBold" pitchFamily="2" charset="77"/>
                        </a:rPr>
                        <a:t>Clubs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Konnect SemiBold" pitchFamily="2" charset="77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4605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40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B826B6-2842-14DC-51EE-883D15BEB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3DB1280-6D43-A5F1-A0CE-5D21228E66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6053" y="340252"/>
            <a:ext cx="7479451" cy="580824"/>
          </a:xfrm>
        </p:spPr>
        <p:txBody>
          <a:bodyPr/>
          <a:lstStyle/>
          <a:p>
            <a:r>
              <a:rPr lang="fr-FR" sz="3400" dirty="0"/>
              <a:t>LE PAHN-1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598D29-EAF1-B556-EBA3-33A83646F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F8F1D-53EE-1045-BFBE-CCCA48B3D38B}" type="slidenum">
              <a:rPr lang="fr-FR" smtClean="0"/>
              <a:t>9</a:t>
            </a:fld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A9A8F223-04CA-B300-1A30-180D796D3642}"/>
              </a:ext>
            </a:extLst>
          </p:cNvPr>
          <p:cNvSpPr txBox="1">
            <a:spLocks/>
          </p:cNvSpPr>
          <p:nvPr/>
        </p:nvSpPr>
        <p:spPr>
          <a:xfrm rot="16200000">
            <a:off x="9798990" y="4480487"/>
            <a:ext cx="4394470" cy="360556"/>
          </a:xfrm>
          <a:prstGeom prst="rect">
            <a:avLst/>
          </a:prstGeom>
        </p:spPr>
        <p:txBody>
          <a:bodyPr anchor="b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000" b="1" i="0" kern="1200" dirty="0" smtClean="0">
                <a:solidFill>
                  <a:schemeClr val="bg1"/>
                </a:solidFill>
                <a:latin typeface="Konnect ExtraBold" pitchFamily="2" charset="77"/>
                <a:ea typeface="+mn-ea"/>
                <a:cs typeface="Arial Black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000" b="0" i="1" dirty="0">
                <a:solidFill>
                  <a:srgbClr val="000041"/>
                </a:solidFill>
              </a:rPr>
              <a:t>Direction Technique Nationale FFLDA – Année 2023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85182F-1CE5-7DD4-B178-2772A60E8D51}"/>
              </a:ext>
            </a:extLst>
          </p:cNvPr>
          <p:cNvSpPr txBox="1"/>
          <p:nvPr/>
        </p:nvSpPr>
        <p:spPr>
          <a:xfrm>
            <a:off x="704660" y="1027609"/>
            <a:ext cx="56811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58265" algn="l"/>
              </a:tabLst>
            </a:pPr>
            <a:r>
              <a:rPr lang="fr-FR" sz="2800" b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CONTENUS</a:t>
            </a:r>
          </a:p>
          <a:p>
            <a:pPr lvl="0">
              <a:tabLst>
                <a:tab pos="1358265" algn="l"/>
              </a:tabLst>
            </a:pPr>
            <a:endParaRPr lang="fr-FR" sz="2800" b="1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pPr lvl="0">
              <a:tabLst>
                <a:tab pos="1358265" algn="l"/>
              </a:tabLst>
            </a:pPr>
            <a:r>
              <a:rPr lang="fr-FR" sz="2800" b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Présentation du PAHN aux licenciés</a:t>
            </a:r>
          </a:p>
          <a:p>
            <a:pPr marL="914400" lvl="1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PPT fourni</a:t>
            </a:r>
          </a:p>
          <a:p>
            <a:pPr>
              <a:tabLst>
                <a:tab pos="1358265" algn="l"/>
              </a:tabLst>
            </a:pPr>
            <a:endParaRPr lang="fr-FR" sz="2800" b="1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pPr>
              <a:tabLst>
                <a:tab pos="1358265" algn="l"/>
              </a:tabLst>
            </a:pPr>
            <a:r>
              <a:rPr lang="fr-FR" sz="2800" b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Tests physiques</a:t>
            </a:r>
          </a:p>
          <a:p>
            <a:pPr marL="914400" lvl="1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Gainage</a:t>
            </a:r>
          </a:p>
          <a:p>
            <a:pPr marL="914400" lvl="1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Proprioception</a:t>
            </a:r>
          </a:p>
          <a:p>
            <a:pPr marL="914400" lvl="1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Coordination</a:t>
            </a:r>
          </a:p>
          <a:p>
            <a:pPr>
              <a:tabLst>
                <a:tab pos="1358265" algn="l"/>
              </a:tabLst>
            </a:pPr>
            <a:endParaRPr lang="fr-FR" sz="2800" b="1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pPr>
              <a:tabLst>
                <a:tab pos="1358265" algn="l"/>
              </a:tabLst>
            </a:pPr>
            <a:r>
              <a:rPr lang="fr-FR" sz="2800" b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Tests de lutte</a:t>
            </a:r>
          </a:p>
          <a:p>
            <a:pPr marL="914400" lvl="1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Compréhension technique</a:t>
            </a:r>
          </a:p>
          <a:p>
            <a:pPr marL="914400" lvl="1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Combativité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AE1ADD-9152-8009-B528-ED2D4FF88320}"/>
              </a:ext>
            </a:extLst>
          </p:cNvPr>
          <p:cNvSpPr txBox="1"/>
          <p:nvPr/>
        </p:nvSpPr>
        <p:spPr>
          <a:xfrm>
            <a:off x="7109554" y="1027609"/>
            <a:ext cx="48866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1358265" algn="l"/>
              </a:tabLst>
            </a:pPr>
            <a:r>
              <a:rPr lang="fr-FR" sz="2800" b="1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BOITE À OUTILS</a:t>
            </a:r>
          </a:p>
          <a:p>
            <a:pPr lvl="0">
              <a:tabLst>
                <a:tab pos="1358265" algn="l"/>
              </a:tabLst>
            </a:pPr>
            <a:endParaRPr lang="fr-FR" sz="2800" b="1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Circulaire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PPT de présentation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  <a:hlinkClick r:id="rId3"/>
              </a:rPr>
              <a:t>Vidéos des protocoles des tests physique</a:t>
            </a: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Vidéo de la compréhension technique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</a:rPr>
              <a:t>Grille d’évaluation</a:t>
            </a:r>
          </a:p>
          <a:p>
            <a:pPr marL="457200" lvl="0" indent="-457200">
              <a:buFontTx/>
              <a:buChar char="-"/>
              <a:tabLst>
                <a:tab pos="1358265" algn="l"/>
              </a:tabLst>
            </a:pPr>
            <a:r>
              <a:rPr lang="fr-FR" sz="2800" dirty="0">
                <a:solidFill>
                  <a:srgbClr val="000041"/>
                </a:solidFill>
                <a:latin typeface="Konnect ExtraBold" pitchFamily="2" charset="77"/>
                <a:cs typeface="Arial Black" panose="020B0604020202020204" pitchFamily="34" charset="0"/>
                <a:hlinkClick r:id="rId4"/>
              </a:rPr>
              <a:t>Tuto pour remplir la grille d’évaluation</a:t>
            </a:r>
            <a:endParaRPr lang="fr-FR" sz="2800" dirty="0">
              <a:solidFill>
                <a:srgbClr val="000041"/>
              </a:solidFill>
              <a:latin typeface="Konnect ExtraBold" pitchFamily="2" charset="77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8925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85126</TotalTime>
  <Words>865</Words>
  <Application>Microsoft Macintosh PowerPoint</Application>
  <PresentationFormat>Grand écran</PresentationFormat>
  <Paragraphs>235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Konnect ExtraBold</vt:lpstr>
      <vt:lpstr>Konnect Medium</vt:lpstr>
      <vt:lpstr>Konnect SemiBold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Isabelle LADEVEZE</cp:lastModifiedBy>
  <cp:revision>92</cp:revision>
  <cp:lastPrinted>2023-01-09T15:40:09Z</cp:lastPrinted>
  <dcterms:created xsi:type="dcterms:W3CDTF">2021-11-03T14:01:27Z</dcterms:created>
  <dcterms:modified xsi:type="dcterms:W3CDTF">2025-10-13T19:31:06Z</dcterms:modified>
</cp:coreProperties>
</file>